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59" r:id="rId6"/>
    <p:sldId id="260" r:id="rId7"/>
    <p:sldId id="258" r:id="rId8"/>
    <p:sldId id="264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pic>
        <p:nvPicPr>
          <p:cNvPr id="5" name="Picture 14" descr="F:\ПРОЕКТ\Новая папка\DSC0310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67744" y="620688"/>
            <a:ext cx="6379642" cy="561662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</p:pic>
      <p:sp>
        <p:nvSpPr>
          <p:cNvPr id="6" name="Прямоугольник 5"/>
          <p:cNvSpPr/>
          <p:nvPr/>
        </p:nvSpPr>
        <p:spPr>
          <a:xfrm>
            <a:off x="0" y="260648"/>
            <a:ext cx="88204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СМИРНОВ МАТВЕЙ СЕРГЕЕВИЧ </a:t>
            </a:r>
          </a:p>
        </p:txBody>
      </p:sp>
    </p:spTree>
    <p:extLst>
      <p:ext uri="{BB962C8B-B14F-4D97-AF65-F5344CB8AC3E}">
        <p14:creationId xmlns:p14="http://schemas.microsoft.com/office/powerpoint/2010/main" val="296863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pic>
        <p:nvPicPr>
          <p:cNvPr id="5" name="Picture 1" descr="F:\ПРОЕКТ\9 мая\DSC06605 (2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6270" y="548680"/>
            <a:ext cx="8035192" cy="56886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92D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115616" y="620688"/>
            <a:ext cx="712879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FF00"/>
                </a:solidFill>
                <a:latin typeface="Monotype Corsiva" pitchFamily="66" charset="0"/>
              </a:rPr>
              <a:t>Поклон Вам низкий! </a:t>
            </a:r>
            <a:endParaRPr lang="ru-RU" sz="4800" b="1" dirty="0">
              <a:solidFill>
                <a:srgbClr val="FFFF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63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79712" y="404664"/>
            <a:ext cx="676875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Monotype Corsiva" pitchFamily="66" charset="0"/>
              </a:rPr>
              <a:t>Родился 2 января 1924 года в деревне </a:t>
            </a:r>
            <a:r>
              <a:rPr lang="ru-RU" sz="4000" dirty="0" err="1" smtClean="0">
                <a:solidFill>
                  <a:srgbClr val="002060"/>
                </a:solidFill>
                <a:latin typeface="Monotype Corsiva" pitchFamily="66" charset="0"/>
              </a:rPr>
              <a:t>Савалеево</a:t>
            </a:r>
            <a:r>
              <a:rPr lang="ru-RU" sz="4000" dirty="0" smtClean="0">
                <a:solidFill>
                  <a:srgbClr val="002060"/>
                </a:solidFill>
                <a:latin typeface="Monotype Corsiva" pitchFamily="66" charset="0"/>
              </a:rPr>
              <a:t>.</a:t>
            </a:r>
          </a:p>
          <a:p>
            <a:r>
              <a:rPr lang="ru-RU" sz="4000" dirty="0" smtClean="0">
                <a:solidFill>
                  <a:srgbClr val="002060"/>
                </a:solidFill>
                <a:latin typeface="Monotype Corsiva" pitchFamily="66" charset="0"/>
              </a:rPr>
              <a:t> Учился в неполной средней школе 7 лет, которую окончил в 1940 году. </a:t>
            </a:r>
          </a:p>
          <a:p>
            <a:r>
              <a:rPr lang="ru-RU" sz="4000" dirty="0" smtClean="0">
                <a:solidFill>
                  <a:srgbClr val="002060"/>
                </a:solidFill>
                <a:latin typeface="Monotype Corsiva" pitchFamily="66" charset="0"/>
              </a:rPr>
              <a:t>До 1942 года работал  в колхозе.                                          </a:t>
            </a:r>
          </a:p>
          <a:p>
            <a:r>
              <a:rPr lang="ru-RU" sz="4000" dirty="0" smtClean="0">
                <a:solidFill>
                  <a:srgbClr val="002060"/>
                </a:solidFill>
                <a:latin typeface="Monotype Corsiva" pitchFamily="66" charset="0"/>
              </a:rPr>
              <a:t>В 1942 году в 18 лет ушел на фронт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96863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35696" y="476672"/>
            <a:ext cx="6912768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srgbClr val="002060"/>
                </a:solidFill>
                <a:latin typeface="Monotype Corsiva" pitchFamily="66" charset="0"/>
              </a:rPr>
              <a:t>Был рядовым снайпером. Во время этого наступления  был легко </a:t>
            </a:r>
          </a:p>
          <a:p>
            <a:r>
              <a:rPr lang="ru-RU" sz="4000" dirty="0" smtClean="0">
                <a:solidFill>
                  <a:srgbClr val="002060"/>
                </a:solidFill>
                <a:latin typeface="Monotype Corsiva" pitchFamily="66" charset="0"/>
              </a:rPr>
              <a:t>ранен, лечился в госпитале, затем опять вернулся в свою стрелковую часть №680. </a:t>
            </a:r>
          </a:p>
          <a:p>
            <a:r>
              <a:rPr lang="ru-RU" sz="4000" dirty="0" smtClean="0">
                <a:solidFill>
                  <a:srgbClr val="002060"/>
                </a:solidFill>
                <a:latin typeface="Monotype Corsiva" pitchFamily="66" charset="0"/>
              </a:rPr>
              <a:t>В 1943 году около города </a:t>
            </a:r>
            <a:r>
              <a:rPr lang="ru-RU" sz="4000" dirty="0" err="1" smtClean="0">
                <a:solidFill>
                  <a:srgbClr val="002060"/>
                </a:solidFill>
                <a:latin typeface="Monotype Corsiva" pitchFamily="66" charset="0"/>
              </a:rPr>
              <a:t>Орловска</a:t>
            </a:r>
            <a:r>
              <a:rPr lang="ru-RU" sz="4000" dirty="0" smtClean="0">
                <a:solidFill>
                  <a:srgbClr val="002060"/>
                </a:solidFill>
                <a:latin typeface="Monotype Corsiva" pitchFamily="66" charset="0"/>
              </a:rPr>
              <a:t>, под командованием Радченко, вновь пошли в наступление. 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96863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07704" y="620688"/>
            <a:ext cx="6624736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Немецкие войска  держали крепкую оборону. Наши войска упорно сражались против немецких захватчиков и продвинулись вперед. Шел третий день наступления и неожиданно около Матвея взорвался снаряд. Он был тяжело ранен и пролежал полтора суток один. Потом санитары подобрали его и отправили в Полевой госпиталь, где ему вынуждены были ампутировать правую ногу. 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96863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907704" y="404664"/>
            <a:ext cx="655272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002060"/>
                </a:solidFill>
                <a:latin typeface="Monotype Corsiva" pitchFamily="66" charset="0"/>
              </a:rPr>
              <a:t>После лечения его отправили в глубокий тыл, в город Ижевск. Там он продолжил лечение до 1944 года. </a:t>
            </a:r>
          </a:p>
          <a:p>
            <a:r>
              <a:rPr lang="ru-RU" sz="4400" dirty="0" smtClean="0">
                <a:solidFill>
                  <a:srgbClr val="002060"/>
                </a:solidFill>
                <a:latin typeface="Monotype Corsiva" pitchFamily="66" charset="0"/>
              </a:rPr>
              <a:t>В 1944 году </a:t>
            </a:r>
            <a:r>
              <a:rPr lang="ru-RU" sz="4400" dirty="0" err="1" smtClean="0">
                <a:solidFill>
                  <a:srgbClr val="002060"/>
                </a:solidFill>
                <a:latin typeface="Monotype Corsiva" pitchFamily="66" charset="0"/>
              </a:rPr>
              <a:t>МатвейСергеевич</a:t>
            </a:r>
            <a:r>
              <a:rPr lang="ru-RU" sz="4400" dirty="0" smtClean="0">
                <a:solidFill>
                  <a:srgbClr val="002060"/>
                </a:solidFill>
                <a:latin typeface="Monotype Corsiva" pitchFamily="66" charset="0"/>
              </a:rPr>
              <a:t>  вернулся к себе на родину, в </a:t>
            </a:r>
            <a:r>
              <a:rPr lang="ru-RU" sz="4400" dirty="0" err="1" smtClean="0">
                <a:solidFill>
                  <a:srgbClr val="002060"/>
                </a:solidFill>
                <a:latin typeface="Monotype Corsiva" pitchFamily="66" charset="0"/>
              </a:rPr>
              <a:t>Савалеево</a:t>
            </a:r>
            <a:r>
              <a:rPr lang="ru-RU" sz="4400" dirty="0" smtClean="0">
                <a:solidFill>
                  <a:srgbClr val="002060"/>
                </a:solidFill>
                <a:latin typeface="Monotype Corsiva" pitchFamily="66" charset="0"/>
              </a:rPr>
              <a:t>, где работал в колхозе начальником ДПД.</a:t>
            </a:r>
            <a:r>
              <a:rPr lang="ru-RU" sz="4400" dirty="0" smtClean="0"/>
              <a:t> 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96863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95736" y="620688"/>
            <a:ext cx="6336704" cy="5238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</a:pPr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Смирнов Матвей Сергеевич награжден орденом «Славы 3-ей степени», медалью  «За победу  над Германией  в Великой Отечественной Войне 1941-1945», орденом «Отечественной войны 1-ой степени», медалью Жукова, медалью «Ветеран Труда».</a:t>
            </a:r>
          </a:p>
          <a:p>
            <a:r>
              <a:rPr lang="ru-RU" sz="2800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Награжден юбилейными  медалями:«20 лет победы в войне 1941-1945 годах.», медалью «25 лет победы в ВОВ1941-1945 годах.», «40 л </a:t>
            </a:r>
            <a:r>
              <a:rPr lang="ru-RU" sz="2800" dirty="0" err="1" smtClean="0">
                <a:solidFill>
                  <a:srgbClr val="FF0000"/>
                </a:solidFill>
                <a:latin typeface="Monotype Corsiva" pitchFamily="66" charset="0"/>
              </a:rPr>
              <a:t>ет</a:t>
            </a:r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 победы в ВОВ 1941-1945 годах.»</a:t>
            </a:r>
          </a:p>
          <a:p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«50 лет победы в ВОВ 1941-1945 годах.», «50 лет Вооруженных сил СССР.»</a:t>
            </a:r>
          </a:p>
          <a:p>
            <a:endParaRPr lang="ru-RU" sz="3200" dirty="0" smtClean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63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59" y="0"/>
            <a:ext cx="9108281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051720" y="404664"/>
            <a:ext cx="66247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Награды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Monotype Corsiva" pitchFamily="66" charset="0"/>
              </a:rPr>
              <a:t> Смирнова Матвея Сергеевича</a:t>
            </a:r>
          </a:p>
        </p:txBody>
      </p:sp>
      <p:pic>
        <p:nvPicPr>
          <p:cNvPr id="6" name="Picture 2" descr="C:\Users\User\Downloads\slav2s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23728" y="1556792"/>
            <a:ext cx="2592288" cy="30174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635614" y="4653136"/>
            <a:ext cx="3486852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Орден</a:t>
            </a:r>
          </a:p>
          <a:p>
            <a:pPr algn="ctr"/>
            <a:r>
              <a:rPr lang="ru-RU" sz="3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«Славы 3-ей степени»</a:t>
            </a:r>
            <a:endParaRPr lang="ru-RU" sz="3200" dirty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9" name="Picture 3" descr="C:\Users\User\Downloads\i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52120" y="1556792"/>
            <a:ext cx="2930078" cy="29300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5292080" y="4869160"/>
            <a:ext cx="34563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Орден</a:t>
            </a:r>
          </a:p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«Отечественной  войны </a:t>
            </a:r>
          </a:p>
          <a:p>
            <a:r>
              <a:rPr lang="ru-RU" sz="28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Monotype Corsiva" pitchFamily="66" charset="0"/>
              </a:rPr>
              <a:t>1-ой степени» </a:t>
            </a:r>
            <a:endParaRPr lang="ru-RU" sz="2800" dirty="0">
              <a:solidFill>
                <a:schemeClr val="tx1">
                  <a:lumMod val="95000"/>
                  <a:lumOff val="5000"/>
                </a:schemeClr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63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26894"/>
            <a:ext cx="9144000" cy="6884894"/>
          </a:xfrm>
          <a:prstGeom prst="rect">
            <a:avLst/>
          </a:prstGeom>
        </p:spPr>
      </p:pic>
      <p:pic>
        <p:nvPicPr>
          <p:cNvPr id="5" name="Picture 4" descr="C:\Users\User\Downloads\i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565020"/>
            <a:ext cx="2428304" cy="27058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5076056" y="4725144"/>
            <a:ext cx="37261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медаль «За победу  над Германией  в Великой Отечественной Войне </a:t>
            </a:r>
          </a:p>
          <a:p>
            <a:pPr algn="ctr"/>
            <a:r>
              <a:rPr lang="ru-RU" sz="2800" dirty="0" smtClean="0">
                <a:solidFill>
                  <a:srgbClr val="FF0000"/>
                </a:solidFill>
                <a:latin typeface="Monotype Corsiva" pitchFamily="66" charset="0"/>
              </a:rPr>
              <a:t>1941-1945»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691680" y="548680"/>
            <a:ext cx="66967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</a:rPr>
              <a:t>Награды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Monotype Corsiva" pitchFamily="66" charset="0"/>
              </a:rPr>
              <a:t> Смирнова Матвея Сергеевича</a:t>
            </a:r>
          </a:p>
        </p:txBody>
      </p:sp>
      <p:pic>
        <p:nvPicPr>
          <p:cNvPr id="8" name="Picture 1" descr="C:\Users\User\Downloads\i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7" y="1628800"/>
            <a:ext cx="2575487" cy="26642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2411760" y="4797152"/>
            <a:ext cx="28135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медаль Жукова</a:t>
            </a:r>
            <a:endParaRPr lang="ru-RU" sz="3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863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9" y="0"/>
            <a:ext cx="9108281" cy="6858000"/>
          </a:xfrm>
          <a:prstGeom prst="rect">
            <a:avLst/>
          </a:prstGeom>
        </p:spPr>
      </p:pic>
      <p:pic>
        <p:nvPicPr>
          <p:cNvPr id="5" name="Picture 2" descr="C:\Users\User\Downloads\i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060848"/>
            <a:ext cx="4143375" cy="278606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3203848" y="5157192"/>
            <a:ext cx="5184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FF0000"/>
                </a:solidFill>
                <a:latin typeface="Monotype Corsiva" pitchFamily="66" charset="0"/>
              </a:rPr>
              <a:t>медаль  «Ветеран Труда»</a:t>
            </a:r>
            <a:endParaRPr lang="ru-RU" sz="3600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23728" y="476672"/>
            <a:ext cx="64807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Награды </a:t>
            </a:r>
          </a:p>
          <a:p>
            <a:pPr algn="ctr"/>
            <a:r>
              <a:rPr lang="ru-RU" sz="3200" dirty="0" smtClean="0">
                <a:solidFill>
                  <a:srgbClr val="002060"/>
                </a:solidFill>
                <a:latin typeface="Monotype Corsiva" pitchFamily="66" charset="0"/>
              </a:rPr>
              <a:t> Смирнова Матвея Сергеевича</a:t>
            </a:r>
          </a:p>
        </p:txBody>
      </p:sp>
    </p:spTree>
    <p:extLst>
      <p:ext uri="{BB962C8B-B14F-4D97-AF65-F5344CB8AC3E}">
        <p14:creationId xmlns:p14="http://schemas.microsoft.com/office/powerpoint/2010/main" val="296863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317</Words>
  <Application>Microsoft Office PowerPoint</Application>
  <PresentationFormat>Экран (4:3)</PresentationFormat>
  <Paragraphs>30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</dc:creator>
  <cp:lastModifiedBy>Венера</cp:lastModifiedBy>
  <cp:revision>8</cp:revision>
  <dcterms:created xsi:type="dcterms:W3CDTF">2014-12-16T05:58:04Z</dcterms:created>
  <dcterms:modified xsi:type="dcterms:W3CDTF">2015-01-14T07:07:55Z</dcterms:modified>
</cp:coreProperties>
</file>